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8" r:id="rId4"/>
    <p:sldId id="259" r:id="rId5"/>
    <p:sldId id="294" r:id="rId6"/>
    <p:sldId id="265" r:id="rId7"/>
    <p:sldId id="287" r:id="rId8"/>
    <p:sldId id="296" r:id="rId9"/>
    <p:sldId id="295" r:id="rId10"/>
    <p:sldId id="331" r:id="rId11"/>
    <p:sldId id="278" r:id="rId12"/>
    <p:sldId id="292" r:id="rId13"/>
    <p:sldId id="309" r:id="rId14"/>
    <p:sldId id="298" r:id="rId15"/>
    <p:sldId id="291" r:id="rId16"/>
    <p:sldId id="268" r:id="rId18"/>
    <p:sldId id="261" r:id="rId19"/>
    <p:sldId id="335" r:id="rId20"/>
    <p:sldId id="321" r:id="rId21"/>
    <p:sldId id="336" r:id="rId22"/>
    <p:sldId id="317" r:id="rId23"/>
    <p:sldId id="318" r:id="rId24"/>
    <p:sldId id="320" r:id="rId25"/>
    <p:sldId id="328" r:id="rId26"/>
    <p:sldId id="280" r:id="rId27"/>
    <p:sldId id="332" r:id="rId28"/>
    <p:sldId id="28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FB0"/>
    <a:srgbClr val="068CC2"/>
    <a:srgbClr val="68B3C5"/>
    <a:srgbClr val="045D80"/>
    <a:srgbClr val="2C7592"/>
    <a:srgbClr val="5FA0B0"/>
    <a:srgbClr val="86B9DA"/>
    <a:srgbClr val="60A0B1"/>
    <a:srgbClr val="6DBABE"/>
    <a:srgbClr val="71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3" autoAdjust="0"/>
    <p:restoredTop sz="88225" autoAdjust="0"/>
  </p:normalViewPr>
  <p:slideViewPr>
    <p:cSldViewPr snapToGrid="0">
      <p:cViewPr varScale="1">
        <p:scale>
          <a:sx n="114" d="100"/>
          <a:sy n="114" d="100"/>
        </p:scale>
        <p:origin x="-744" y="-108"/>
      </p:cViewPr>
      <p:guideLst>
        <p:guide orient="horz" pos="3567"/>
        <p:guide orient="horz" pos="1832"/>
        <p:guide orient="horz" pos="1489"/>
        <p:guide pos="4070"/>
        <p:guide pos="6074"/>
        <p:guide pos="2480"/>
        <p:guide pos="4362"/>
        <p:guide pos="164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9161E-4CDC-4E78-8E49-9CFE03AE1C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3889C-ED11-4648-A5BD-6DC49C0410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5D4B0-E4FB-40B4-A113-ECB0BB1174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E8A6-DEB0-4A7F-9634-FE4BA0219E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3.png"/><Relationship Id="rId13" Type="http://schemas.microsoft.com/office/2007/relationships/media" Target="../media/media1.mp3"/><Relationship Id="rId12" Type="http://schemas.openxmlformats.org/officeDocument/2006/relationships/audio" Target="../media/media1.mp3"/><Relationship Id="rId11" Type="http://schemas.openxmlformats.org/officeDocument/2006/relationships/image" Target="../media/image12.jpe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.jpe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jpe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2.png"/><Relationship Id="rId14" Type="http://schemas.openxmlformats.org/officeDocument/2006/relationships/image" Target="../media/image61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3.png"/><Relationship Id="rId11" Type="http://schemas.openxmlformats.org/officeDocument/2006/relationships/image" Target="../media/image12.jpeg"/><Relationship Id="rId10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12.jpe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69429"/>
          </a:xfrm>
          <a:prstGeom prst="rect">
            <a:avLst/>
          </a:prstGeom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9596938" y="-29158"/>
            <a:ext cx="2379198" cy="6898587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 rotWithShape="1">
          <a:blip r:embed="rId3" cstate="email"/>
          <a:srcRect t="-39937" r="-1491" b="-2553"/>
          <a:stretch>
            <a:fillRect/>
          </a:stretch>
        </p:blipFill>
        <p:spPr>
          <a:xfrm>
            <a:off x="10035136" y="172916"/>
            <a:ext cx="466057" cy="98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10558343" y="4791881"/>
            <a:ext cx="1496293" cy="785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-5001" y="-184632"/>
            <a:ext cx="2329956" cy="7336484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-478406" y="2400300"/>
            <a:ext cx="1496293" cy="731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300921" y="3199569"/>
            <a:ext cx="1782157" cy="2646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>
            <a:off x="308357" y="1066800"/>
            <a:ext cx="1296561" cy="187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-307206" y="51422"/>
            <a:ext cx="1546184" cy="229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4676435"/>
            <a:ext cx="1782157" cy="2646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2622455" y="920555"/>
            <a:ext cx="1845265" cy="1674055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文本框 45"/>
          <p:cNvSpPr txBox="1"/>
          <p:nvPr/>
        </p:nvSpPr>
        <p:spPr>
          <a:xfrm>
            <a:off x="2324735" y="2560955"/>
            <a:ext cx="8783955" cy="1014730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blipFill dpi="0" rotWithShape="1">
                  <a:blip r:embed="rId11"/>
                  <a:srcRect/>
                  <a:tile tx="1270000" ty="889000" sx="90000" sy="90000" flip="none" algn="tl"/>
                </a:blip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</a:rPr>
              <a:t>Linux</a:t>
            </a:r>
            <a:r>
              <a:rPr lang="zh-CN" altLang="en-US" sz="6000" dirty="0">
                <a:blipFill dpi="0" rotWithShape="1">
                  <a:blip r:embed="rId11"/>
                  <a:srcRect/>
                  <a:tile tx="1270000" ty="889000" sx="90000" sy="90000" flip="none" algn="tl"/>
                </a:blip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</a:rPr>
              <a:t>基础命令与查看日志</a:t>
            </a:r>
            <a:endParaRPr lang="zh-CN" altLang="en-US" sz="6000" dirty="0">
              <a:blipFill dpi="0" rotWithShape="1">
                <a:blip r:embed="rId11"/>
                <a:srcRect/>
                <a:tile tx="1270000" ty="889000" sx="90000" sy="90000" flip="none" algn="tl"/>
              </a:blipFill>
              <a:latin typeface="华文琥珀" panose="02010800040101010101" pitchFamily="2" charset="-122"/>
              <a:ea typeface="华文琥珀" panose="02010800040101010101" pitchFamily="2" charset="-122"/>
              <a:cs typeface="+mn-ea"/>
            </a:endParaRPr>
          </a:p>
        </p:txBody>
      </p:sp>
      <p:pic>
        <p:nvPicPr>
          <p:cNvPr id="42" name="River Flows In You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212562" y="348361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46" grpId="0" bldLvl="0" animBg="1"/>
      <p:bldP spid="46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1285" y="142875"/>
            <a:ext cx="28994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Xshell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的安装和使用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sp>
        <p:nvSpPr>
          <p:cNvPr id="100" name="矩形 60"/>
          <p:cNvSpPr>
            <a:spLocks noChangeArrowheads="1"/>
          </p:cNvSpPr>
          <p:nvPr/>
        </p:nvSpPr>
        <p:spPr bwMode="auto">
          <a:xfrm>
            <a:off x="2584450" y="1223645"/>
            <a:ext cx="15855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首界面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pic>
        <p:nvPicPr>
          <p:cNvPr id="7" name="图片 6" descr="11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1704340"/>
            <a:ext cx="4915535" cy="4725035"/>
          </a:xfrm>
          <a:prstGeom prst="rect">
            <a:avLst/>
          </a:prstGeom>
        </p:spPr>
      </p:pic>
      <p:sp>
        <p:nvSpPr>
          <p:cNvPr id="2" name="矩形 60"/>
          <p:cNvSpPr>
            <a:spLocks noChangeArrowheads="1"/>
          </p:cNvSpPr>
          <p:nvPr/>
        </p:nvSpPr>
        <p:spPr bwMode="auto">
          <a:xfrm>
            <a:off x="8032115" y="1223645"/>
            <a:ext cx="15855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新建连接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 descr="IX@UH_O%_MNO($B])YQ8D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55" y="1704340"/>
            <a:ext cx="508317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60"/>
          <p:cNvSpPr>
            <a:spLocks noChangeArrowheads="1"/>
          </p:cNvSpPr>
          <p:nvPr/>
        </p:nvSpPr>
        <p:spPr bwMode="auto">
          <a:xfrm>
            <a:off x="4532070" y="1005666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登录服务器演示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285" y="142875"/>
            <a:ext cx="28994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Xshell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的安装和使用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2145665"/>
            <a:ext cx="4961255" cy="32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10" y="1404620"/>
            <a:ext cx="493077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285" y="142875"/>
            <a:ext cx="28994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Xshell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的安装和使用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1547495"/>
            <a:ext cx="4923155" cy="4846955"/>
          </a:xfrm>
          <a:prstGeom prst="rect">
            <a:avLst/>
          </a:prstGeom>
        </p:spPr>
      </p:pic>
      <p:sp>
        <p:nvSpPr>
          <p:cNvPr id="35" name="矩形 60"/>
          <p:cNvSpPr>
            <a:spLocks noChangeArrowheads="1"/>
          </p:cNvSpPr>
          <p:nvPr/>
        </p:nvSpPr>
        <p:spPr bwMode="auto">
          <a:xfrm>
            <a:off x="4532070" y="1005666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登录服务器演示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65" y="1547495"/>
            <a:ext cx="4938395" cy="483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8308869" y="4350490"/>
            <a:ext cx="3883132" cy="252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258572" y="5151862"/>
            <a:ext cx="3265120" cy="173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255710" y="-15898"/>
            <a:ext cx="3372993" cy="691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4829" y="0"/>
            <a:ext cx="8363936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>
            <a:off x="-912627" y="5654807"/>
            <a:ext cx="14032157" cy="1501974"/>
            <a:chOff x="-1119106" y="5873247"/>
            <a:chExt cx="14032157" cy="150197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" cstate="email"/>
            <a:srcRect b="-1734"/>
            <a:stretch>
              <a:fillRect/>
            </a:stretch>
          </p:blipFill>
          <p:spPr>
            <a:xfrm rot="16200000">
              <a:off x="8275761" y="2737930"/>
              <a:ext cx="1501974" cy="777260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email"/>
            <a:srcRect b="-1734"/>
            <a:stretch>
              <a:fillRect/>
            </a:stretch>
          </p:blipFill>
          <p:spPr>
            <a:xfrm rot="16200000">
              <a:off x="2016211" y="2737930"/>
              <a:ext cx="1501974" cy="7772607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 flipH="1">
            <a:off x="2170657" y="3644190"/>
            <a:ext cx="1421859" cy="60936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 flipH="1" flipV="1">
            <a:off x="8309824" y="3747535"/>
            <a:ext cx="1333206" cy="609600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 rot="20625288" flipH="1">
            <a:off x="10924105" y="5950634"/>
            <a:ext cx="1295866" cy="124856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 rot="2271071" flipH="1">
            <a:off x="6234806" y="6319457"/>
            <a:ext cx="922667" cy="87837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 rot="19302660" flipH="1">
            <a:off x="-795355" y="5633949"/>
            <a:ext cx="2091011" cy="197681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7" cstate="email"/>
          <a:srcRect/>
          <a:stretch>
            <a:fillRect/>
          </a:stretch>
        </p:blipFill>
        <p:spPr>
          <a:xfrm rot="1217420" flipH="1">
            <a:off x="10723535" y="6491651"/>
            <a:ext cx="692900" cy="670918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10800000" flipH="1">
            <a:off x="10015974" y="5343153"/>
            <a:ext cx="2029972" cy="1737364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9" cstate="email"/>
          <a:srcRect/>
          <a:stretch>
            <a:fillRect/>
          </a:stretch>
        </p:blipFill>
        <p:spPr>
          <a:xfrm flipH="1">
            <a:off x="300077" y="6424997"/>
            <a:ext cx="949760" cy="835383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10" cstate="email"/>
          <a:srcRect/>
          <a:stretch>
            <a:fillRect/>
          </a:stretch>
        </p:blipFill>
        <p:spPr>
          <a:xfrm rot="20659022" flipH="1">
            <a:off x="6881079" y="6688954"/>
            <a:ext cx="533247" cy="482412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1" cstate="email"/>
          <a:srcRect/>
          <a:stretch>
            <a:fillRect/>
          </a:stretch>
        </p:blipFill>
        <p:spPr>
          <a:xfrm rot="1555504" flipH="1">
            <a:off x="2838141" y="6587767"/>
            <a:ext cx="593961" cy="522432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 rotWithShape="1">
          <a:blip r:embed="rId11" cstate="email"/>
          <a:srcRect/>
          <a:stretch>
            <a:fillRect/>
          </a:stretch>
        </p:blipFill>
        <p:spPr>
          <a:xfrm rot="1555504" flipH="1">
            <a:off x="11105804" y="6644458"/>
            <a:ext cx="593961" cy="52243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41834" y="1779816"/>
            <a:ext cx="5390371" cy="2010376"/>
            <a:chOff x="1674784" y="894338"/>
            <a:chExt cx="5390371" cy="201037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2" cstate="email"/>
            <a:stretch>
              <a:fillRect/>
            </a:stretch>
          </p:blipFill>
          <p:spPr>
            <a:xfrm>
              <a:off x="1674784" y="894338"/>
              <a:ext cx="5390371" cy="2010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矩形 60"/>
            <p:cNvSpPr>
              <a:spLocks noChangeArrowheads="1"/>
            </p:cNvSpPr>
            <p:nvPr/>
          </p:nvSpPr>
          <p:spPr bwMode="auto">
            <a:xfrm>
              <a:off x="2786774" y="2061117"/>
              <a:ext cx="4152098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Linux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常用命令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3" cstate="email"/>
          <a:srcRect l="21254" t="20782"/>
          <a:stretch>
            <a:fillRect/>
          </a:stretch>
        </p:blipFill>
        <p:spPr>
          <a:xfrm>
            <a:off x="8346478" y="-174535"/>
            <a:ext cx="2171180" cy="45250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6478" y="2723950"/>
            <a:ext cx="950113" cy="952230"/>
            <a:chOff x="5837900" y="2680079"/>
            <a:chExt cx="950113" cy="952230"/>
          </a:xfrm>
        </p:grpSpPr>
        <p:sp>
          <p:nvSpPr>
            <p:cNvPr id="4" name="椭圆 3"/>
            <p:cNvSpPr/>
            <p:nvPr/>
          </p:nvSpPr>
          <p:spPr>
            <a:xfrm>
              <a:off x="5837900" y="2680079"/>
              <a:ext cx="950113" cy="95011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45266" y="2770535"/>
              <a:ext cx="561372" cy="86177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5000" dirty="0" smtClean="0">
                  <a:blipFill dpi="0" rotWithShape="1">
                    <a:blip r:embed="rId14"/>
                    <a:srcRect/>
                    <a:tile tx="0" ty="0" sx="100000" sy="100000" flip="none" algn="tl"/>
                  </a:blipFill>
                  <a:latin typeface="+mn-ea"/>
                  <a:cs typeface="+mn-ea"/>
                </a:rPr>
                <a:t>4</a:t>
              </a:r>
              <a:endParaRPr lang="zh-CN" altLang="en-US" sz="5000" dirty="0">
                <a:blipFill dpi="0" rotWithShape="1">
                  <a:blip r:embed="rId14"/>
                  <a:srcRect/>
                  <a:tile tx="0" ty="0" sx="100000" sy="100000" flip="none" algn="tl"/>
                </a:blipFill>
                <a:latin typeface="Adobe Gothic Std B" panose="020B0800000000000000" pitchFamily="34" charset="-128"/>
                <a:cs typeface="+mn-ea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0419612" y="-102100"/>
            <a:ext cx="1772389" cy="4452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-1"/>
            <a:ext cx="6087291" cy="6870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4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1821" y="142866"/>
            <a:ext cx="33140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查看日志常用命令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2485" y="1488440"/>
            <a:ext cx="58737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查看实时日志：</a:t>
            </a:r>
            <a:r>
              <a:rPr lang="en-US" altLang="zh-CN"/>
              <a:t>tail -f  </a:t>
            </a:r>
            <a:r>
              <a:rPr lang="zh-CN" altLang="en-US"/>
              <a:t>日志文件</a:t>
            </a:r>
            <a:r>
              <a:rPr lang="en-US" altLang="zh-CN"/>
              <a:t>  </a:t>
            </a:r>
            <a:endParaRPr lang="en-US" altLang="zh-CN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停止查询：</a:t>
            </a:r>
            <a:r>
              <a:rPr lang="en-US" altLang="zh-CN"/>
              <a:t>ctrl+c/ctrl+v  </a:t>
            </a:r>
            <a:endParaRPr lang="en-US" altLang="zh-CN"/>
          </a:p>
          <a:p>
            <a:r>
              <a:rPr lang="en-US" altLang="zh-CN"/>
              <a:t> </a:t>
            </a:r>
            <a:endParaRPr lang="zh-CN" altLang="en-US"/>
          </a:p>
          <a:p>
            <a:r>
              <a:rPr lang="zh-CN" altLang="en-US">
                <a:sym typeface="+mn-ea"/>
              </a:rPr>
              <a:t>查看最近</a:t>
            </a:r>
            <a:r>
              <a:rPr lang="en-US" altLang="zh-CN">
                <a:sym typeface="+mn-ea"/>
              </a:rPr>
              <a:t>100</a:t>
            </a:r>
            <a:r>
              <a:rPr lang="zh-CN" altLang="en-US">
                <a:sym typeface="+mn-ea"/>
              </a:rPr>
              <a:t>行日志：</a:t>
            </a:r>
            <a:r>
              <a:rPr lang="en-US" altLang="zh-CN"/>
              <a:t>tail -100f  </a:t>
            </a:r>
            <a:r>
              <a:rPr lang="zh-CN" altLang="en-US"/>
              <a:t>日志文件</a:t>
            </a:r>
            <a:r>
              <a:rPr lang="en-US" altLang="zh-CN"/>
              <a:t>  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2745" y="1216660"/>
            <a:ext cx="329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查看日志常用</a:t>
            </a:r>
            <a:r>
              <a:rPr lang="en-US" altLang="zh-CN">
                <a:solidFill>
                  <a:srgbClr val="7030A0"/>
                </a:solidFill>
              </a:rPr>
              <a:t>linux</a:t>
            </a:r>
            <a:r>
              <a:rPr lang="zh-CN" altLang="en-US">
                <a:solidFill>
                  <a:srgbClr val="7030A0"/>
                </a:solidFill>
              </a:rPr>
              <a:t>命令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7380" y="12001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搜索日志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0180" y="1765300"/>
            <a:ext cx="56184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搜索日志：</a:t>
            </a:r>
            <a:r>
              <a:rPr lang="en-US" altLang="zh-CN">
                <a:sym typeface="+mn-ea"/>
              </a:rPr>
              <a:t>grep </a:t>
            </a:r>
            <a:r>
              <a:rPr lang="zh-CN" altLang="en-US">
                <a:sym typeface="+mn-ea"/>
              </a:rPr>
              <a:t>搜索条件 日志文件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搜索前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行日志：</a:t>
            </a:r>
            <a:r>
              <a:rPr lang="en-US" altLang="zh-CN">
                <a:sym typeface="+mn-ea"/>
              </a:rPr>
              <a:t>grep -B10 </a:t>
            </a:r>
            <a:r>
              <a:rPr lang="zh-CN" altLang="en-US">
                <a:sym typeface="+mn-ea"/>
              </a:rPr>
              <a:t>搜索条件 日志文件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搜索后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行日志：</a:t>
            </a:r>
            <a:r>
              <a:rPr lang="en-US" altLang="zh-CN">
                <a:sym typeface="+mn-ea"/>
              </a:rPr>
              <a:t>grep -A10 </a:t>
            </a:r>
            <a:r>
              <a:rPr lang="zh-CN" altLang="en-US">
                <a:sym typeface="+mn-ea"/>
              </a:rPr>
              <a:t>搜索条件 日志文件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搜索前后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行日志：</a:t>
            </a:r>
            <a:r>
              <a:rPr lang="en-US" altLang="zh-CN">
                <a:sym typeface="+mn-ea"/>
              </a:rPr>
              <a:t>grep -10 </a:t>
            </a:r>
            <a:r>
              <a:rPr lang="zh-CN" altLang="en-US">
                <a:sym typeface="+mn-ea"/>
              </a:rPr>
              <a:t>搜索条件 日志文件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413876" y="5313837"/>
            <a:ext cx="2800348" cy="154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 cstate="email"/>
          <a:srcRect l="21254" t="10990" b="299"/>
          <a:stretch>
            <a:fillRect/>
          </a:stretch>
        </p:blipFill>
        <p:spPr>
          <a:xfrm flipH="1">
            <a:off x="1961833" y="-701159"/>
            <a:ext cx="2216495" cy="5367712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2254260" y="-2116"/>
            <a:ext cx="2800348" cy="540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-24006" y="0"/>
            <a:ext cx="210334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78328" y="1"/>
            <a:ext cx="80327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64111" y="2952885"/>
            <a:ext cx="950113" cy="952230"/>
            <a:chOff x="5837900" y="2680079"/>
            <a:chExt cx="950113" cy="952230"/>
          </a:xfrm>
        </p:grpSpPr>
        <p:sp>
          <p:nvSpPr>
            <p:cNvPr id="4" name="椭圆 3"/>
            <p:cNvSpPr/>
            <p:nvPr/>
          </p:nvSpPr>
          <p:spPr>
            <a:xfrm>
              <a:off x="5837900" y="2680079"/>
              <a:ext cx="950113" cy="95011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45266" y="2770535"/>
              <a:ext cx="561372" cy="86177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5000" dirty="0" smtClean="0"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atin typeface="+mn-ea"/>
                  <a:cs typeface="+mn-ea"/>
                </a:rPr>
                <a:t>5</a:t>
              </a:r>
              <a:endParaRPr lang="zh-CN" altLang="en-US" sz="5000" dirty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dobe Gothic Std B" panose="020B0800000000000000" pitchFamily="34" charset="-128"/>
                <a:cs typeface="+mn-ea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75378" y="4457003"/>
            <a:ext cx="2977466" cy="240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19106" y="5854197"/>
            <a:ext cx="14032157" cy="1501974"/>
            <a:chOff x="-1119106" y="5873247"/>
            <a:chExt cx="14032157" cy="150197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 cstate="email"/>
            <a:srcRect b="-1734"/>
            <a:stretch>
              <a:fillRect/>
            </a:stretch>
          </p:blipFill>
          <p:spPr>
            <a:xfrm rot="16200000">
              <a:off x="8275761" y="2737930"/>
              <a:ext cx="1501974" cy="777260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email"/>
            <a:srcRect b="-1734"/>
            <a:stretch>
              <a:fillRect/>
            </a:stretch>
          </p:blipFill>
          <p:spPr>
            <a:xfrm rot="16200000">
              <a:off x="2016211" y="2737930"/>
              <a:ext cx="1501974" cy="7772607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407908" y="3853740"/>
            <a:ext cx="1421859" cy="60936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6200000" flipV="1">
            <a:off x="2357394" y="3957085"/>
            <a:ext cx="1333206" cy="609600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 rot="974712">
            <a:off x="-219547" y="6160184"/>
            <a:ext cx="1295866" cy="124856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7" cstate="email"/>
          <a:srcRect/>
          <a:stretch>
            <a:fillRect/>
          </a:stretch>
        </p:blipFill>
        <p:spPr>
          <a:xfrm rot="19328929">
            <a:off x="4842951" y="6529007"/>
            <a:ext cx="922667" cy="87837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 rot="2297340">
            <a:off x="10704768" y="5843499"/>
            <a:ext cx="2091011" cy="197681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9" cstate="email"/>
          <a:srcRect/>
          <a:stretch>
            <a:fillRect/>
          </a:stretch>
        </p:blipFill>
        <p:spPr>
          <a:xfrm rot="20382580">
            <a:off x="583989" y="6701201"/>
            <a:ext cx="692900" cy="670918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10" cstate="email"/>
          <a:srcRect/>
          <a:stretch>
            <a:fillRect/>
          </a:stretch>
        </p:blipFill>
        <p:spPr>
          <a:xfrm rot="711161">
            <a:off x="10302377" y="6559824"/>
            <a:ext cx="949760" cy="835383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11" cstate="email"/>
          <a:srcRect/>
          <a:stretch>
            <a:fillRect/>
          </a:stretch>
        </p:blipFill>
        <p:spPr>
          <a:xfrm rot="940978">
            <a:off x="4586098" y="6898504"/>
            <a:ext cx="533247" cy="482412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2" cstate="email"/>
          <a:srcRect/>
          <a:stretch>
            <a:fillRect/>
          </a:stretch>
        </p:blipFill>
        <p:spPr>
          <a:xfrm rot="20044496">
            <a:off x="8547602" y="6836424"/>
            <a:ext cx="593961" cy="522432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 rotWithShape="1">
          <a:blip r:embed="rId12" cstate="email"/>
          <a:srcRect/>
          <a:stretch>
            <a:fillRect/>
          </a:stretch>
        </p:blipFill>
        <p:spPr>
          <a:xfrm rot="20044496">
            <a:off x="300659" y="6854008"/>
            <a:ext cx="593961" cy="5224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3" cstate="email"/>
          <a:srcRect/>
          <a:stretch>
            <a:fillRect/>
          </a:stretch>
        </p:blipFill>
        <p:spPr>
          <a:xfrm rot="285319">
            <a:off x="8784189" y="6688442"/>
            <a:ext cx="792374" cy="71992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150374" y="1947697"/>
            <a:ext cx="5305489" cy="2010376"/>
            <a:chOff x="5668992" y="838365"/>
            <a:chExt cx="5305489" cy="201037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4" cstate="email"/>
            <a:stretch>
              <a:fillRect/>
            </a:stretch>
          </p:blipFill>
          <p:spPr>
            <a:xfrm flipH="1">
              <a:off x="5668992" y="838365"/>
              <a:ext cx="5305489" cy="20103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矩形 60"/>
            <p:cNvSpPr>
              <a:spLocks noChangeArrowheads="1"/>
            </p:cNvSpPr>
            <p:nvPr/>
          </p:nvSpPr>
          <p:spPr bwMode="auto">
            <a:xfrm>
              <a:off x="5999827" y="2042325"/>
              <a:ext cx="455231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ea"/>
                </a:rPr>
                <a:t>linux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ea"/>
                </a:rPr>
                <a:t>命令实践（查看日志）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2673985"/>
            <a:ext cx="12105640" cy="2949575"/>
          </a:xfrm>
          <a:prstGeom prst="rect">
            <a:avLst/>
          </a:prstGeom>
        </p:spPr>
      </p:pic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575945" y="986155"/>
            <a:ext cx="32912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tail -f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日志文件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.log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325" y="1534160"/>
            <a:ext cx="4127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查询实时日志，可以根据操作查看日志，及时发现问题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575945" y="986155"/>
            <a:ext cx="43294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tail -100f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日志文件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.log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7115" y="1601470"/>
            <a:ext cx="7515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使用场景：查询最近</a:t>
            </a:r>
            <a:r>
              <a:rPr lang="en-US" altLang="zh-CN"/>
              <a:t>100</a:t>
            </a:r>
            <a:r>
              <a:rPr lang="zh-CN" altLang="en-US"/>
              <a:t>行的日志，日志过多，或者刚刚操作过，又不确定唯一可搜索的条件，这个时候就可以查询最近</a:t>
            </a:r>
            <a:r>
              <a:rPr lang="en-US" altLang="zh-CN"/>
              <a:t>100</a:t>
            </a:r>
            <a:r>
              <a:rPr lang="zh-CN" altLang="en-US"/>
              <a:t>行的日志，查找问题。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76805"/>
            <a:ext cx="11571605" cy="413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575945" y="986155"/>
            <a:ext cx="478091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grep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搜索内容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日志文件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.log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2" name="图片 1" descr="KZFIRS)(YMQ3N_OBE@]CD$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211705"/>
            <a:ext cx="10186670" cy="4120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900" y="1531620"/>
            <a:ext cx="580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精确搜索需要查看的日志，准确定位问题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575945" y="986155"/>
            <a:ext cx="478091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grep   -10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搜索内容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日志文件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.log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8970" y="1575435"/>
            <a:ext cx="937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搜索内容的前后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行日志，</a:t>
            </a:r>
            <a:r>
              <a:rPr lang="zh-CN" altLang="en-US"/>
              <a:t>更精确的搜索到出错日志的内容。找到出错原因。</a:t>
            </a:r>
            <a:endParaRPr lang="en-US" altLang="zh-CN"/>
          </a:p>
        </p:txBody>
      </p:sp>
      <p:pic>
        <p:nvPicPr>
          <p:cNvPr id="4" name="图片 3" descr="XZ}](54D)1(BFB)0ONXCD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2200275"/>
            <a:ext cx="12208510" cy="401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 94"/>
          <p:cNvSpPr/>
          <p:nvPr/>
        </p:nvSpPr>
        <p:spPr>
          <a:xfrm>
            <a:off x="0" y="-10160"/>
            <a:ext cx="12192000" cy="6877783"/>
          </a:xfrm>
          <a:custGeom>
            <a:avLst/>
            <a:gdLst>
              <a:gd name="connsiteX0" fmla="*/ 0 w 12192000"/>
              <a:gd name="connsiteY0" fmla="*/ 0 h 6594032"/>
              <a:gd name="connsiteX1" fmla="*/ 5826568 w 12192000"/>
              <a:gd name="connsiteY1" fmla="*/ 0 h 6594032"/>
              <a:gd name="connsiteX2" fmla="*/ 6096000 w 12192000"/>
              <a:gd name="connsiteY2" fmla="*/ 269432 h 6594032"/>
              <a:gd name="connsiteX3" fmla="*/ 6365432 w 12192000"/>
              <a:gd name="connsiteY3" fmla="*/ 0 h 6594032"/>
              <a:gd name="connsiteX4" fmla="*/ 12192000 w 12192000"/>
              <a:gd name="connsiteY4" fmla="*/ 0 h 6594032"/>
              <a:gd name="connsiteX5" fmla="*/ 12192000 w 12192000"/>
              <a:gd name="connsiteY5" fmla="*/ 6594032 h 6594032"/>
              <a:gd name="connsiteX6" fmla="*/ 0 w 12192000"/>
              <a:gd name="connsiteY6" fmla="*/ 6594032 h 659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94032">
                <a:moveTo>
                  <a:pt x="0" y="0"/>
                </a:moveTo>
                <a:lnTo>
                  <a:pt x="5826568" y="0"/>
                </a:lnTo>
                <a:lnTo>
                  <a:pt x="6096000" y="269432"/>
                </a:lnTo>
                <a:lnTo>
                  <a:pt x="6365432" y="0"/>
                </a:lnTo>
                <a:lnTo>
                  <a:pt x="12192000" y="0"/>
                </a:lnTo>
                <a:lnTo>
                  <a:pt x="12192000" y="6594032"/>
                </a:lnTo>
                <a:lnTo>
                  <a:pt x="0" y="6594032"/>
                </a:lnTo>
                <a:close/>
              </a:path>
            </a:pathLst>
          </a:custGeom>
          <a:gradFill flip="none" rotWithShape="1">
            <a:gsLst>
              <a:gs pos="62000">
                <a:schemeClr val="bg1">
                  <a:alpha val="22000"/>
                </a:schemeClr>
              </a:gs>
              <a:gs pos="42000">
                <a:schemeClr val="bg1">
                  <a:alpha val="3000"/>
                </a:schemeClr>
              </a:gs>
              <a:gs pos="80000">
                <a:srgbClr val="FFFFFF">
                  <a:alpha val="19000"/>
                </a:srgbClr>
              </a:gs>
              <a:gs pos="100000">
                <a:schemeClr val="bg1">
                  <a:alpha val="0"/>
                </a:schemeClr>
              </a:gs>
              <a:gs pos="22000">
                <a:srgbClr val="FFFFFF"/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6394" y="1345795"/>
            <a:ext cx="4203610" cy="416641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625969" y="1284681"/>
            <a:ext cx="4003412" cy="1322623"/>
            <a:chOff x="1625969" y="1299921"/>
            <a:chExt cx="4003412" cy="132262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 flipV="1">
              <a:off x="1625969" y="1299921"/>
              <a:ext cx="4003412" cy="13226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矩形 60"/>
            <p:cNvSpPr>
              <a:spLocks noChangeArrowheads="1"/>
            </p:cNvSpPr>
            <p:nvPr/>
          </p:nvSpPr>
          <p:spPr bwMode="auto">
            <a:xfrm>
              <a:off x="1877429" y="1973021"/>
              <a:ext cx="274447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测试中查看日志的好处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72832" y="1194072"/>
            <a:ext cx="3853180" cy="1360673"/>
            <a:chOff x="6771232" y="1168672"/>
            <a:chExt cx="3853180" cy="136067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771232" y="1168672"/>
              <a:ext cx="3541354" cy="1360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矩形 60"/>
            <p:cNvSpPr>
              <a:spLocks noChangeArrowheads="1"/>
            </p:cNvSpPr>
            <p:nvPr/>
          </p:nvSpPr>
          <p:spPr bwMode="auto">
            <a:xfrm>
              <a:off x="7903437" y="1932577"/>
              <a:ext cx="272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ea"/>
                </a:rPr>
                <a:t>Linux</a:t>
              </a:r>
              <a:r>
                <a:rPr lang="zh-CN" altLang="en-US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ea"/>
                </a:rPr>
                <a:t>常用</a:t>
              </a:r>
              <a:r>
                <a:rPr lang="zh-CN" altLang="zh-CN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ea"/>
                </a:rPr>
                <a:t>命令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81075" y="3221990"/>
            <a:ext cx="4110605" cy="1418590"/>
            <a:chOff x="1275427" y="2849727"/>
            <a:chExt cx="3671470" cy="14187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flipH="1" flipV="1">
              <a:off x="1275427" y="2849727"/>
              <a:ext cx="3671470" cy="14187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矩形 60"/>
            <p:cNvSpPr>
              <a:spLocks noChangeArrowheads="1"/>
            </p:cNvSpPr>
            <p:nvPr/>
          </p:nvSpPr>
          <p:spPr bwMode="auto">
            <a:xfrm>
              <a:off x="1466002" y="3221881"/>
              <a:ext cx="2677577" cy="36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连接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Linux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服务器常用</a:t>
              </a:r>
              <a:r>
                <a:rPr kumimoji="0" lang="zh-CN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工具</a:t>
              </a:r>
              <a:endParaRPr kumimoji="0" lang="zh-CN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15835" y="3188970"/>
            <a:ext cx="4073183" cy="1451610"/>
            <a:chOff x="7383730" y="2849728"/>
            <a:chExt cx="3532208" cy="14518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V="1">
              <a:off x="7383730" y="2849728"/>
              <a:ext cx="3532208" cy="14518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矩形 60"/>
            <p:cNvSpPr>
              <a:spLocks noChangeArrowheads="1"/>
            </p:cNvSpPr>
            <p:nvPr/>
          </p:nvSpPr>
          <p:spPr bwMode="auto">
            <a:xfrm>
              <a:off x="8227642" y="3221838"/>
              <a:ext cx="2618105" cy="36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linux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命令实践（查看日志）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50014" y="5194615"/>
            <a:ext cx="3820278" cy="1521452"/>
            <a:chOff x="1809099" y="4477700"/>
            <a:chExt cx="3820278" cy="15214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flipH="1" flipV="1">
              <a:off x="1809099" y="4477700"/>
              <a:ext cx="3820278" cy="1521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矩形 60"/>
            <p:cNvSpPr>
              <a:spLocks noChangeArrowheads="1"/>
            </p:cNvSpPr>
            <p:nvPr/>
          </p:nvSpPr>
          <p:spPr bwMode="auto">
            <a:xfrm>
              <a:off x="2159619" y="4705665"/>
              <a:ext cx="264541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xshell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的安装与使用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72" name="矩形 60"/>
          <p:cNvSpPr>
            <a:spLocks noChangeArrowheads="1"/>
          </p:cNvSpPr>
          <p:nvPr/>
        </p:nvSpPr>
        <p:spPr bwMode="auto">
          <a:xfrm>
            <a:off x="5370188" y="470118"/>
            <a:ext cx="1451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目录</a:t>
            </a:r>
            <a:endParaRPr kumimoji="0" lang="zh-CN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191099" y="2611596"/>
            <a:ext cx="1816227" cy="1533227"/>
            <a:chOff x="5006198" y="2419347"/>
            <a:chExt cx="2179604" cy="1839984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5006198" y="3074447"/>
              <a:ext cx="842366" cy="3545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8" cstate="email"/>
            <a:srcRect/>
            <a:stretch>
              <a:fillRect/>
            </a:stretch>
          </p:blipFill>
          <p:spPr>
            <a:xfrm>
              <a:off x="6409564" y="2922132"/>
              <a:ext cx="776238" cy="6687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5179227" y="3260868"/>
              <a:ext cx="1100647" cy="9984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0" name="组合 79"/>
            <p:cNvGrpSpPr/>
            <p:nvPr/>
          </p:nvGrpSpPr>
          <p:grpSpPr>
            <a:xfrm>
              <a:off x="5427381" y="2419347"/>
              <a:ext cx="1427987" cy="1664751"/>
              <a:chOff x="5679442" y="2711902"/>
              <a:chExt cx="1253178" cy="14609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1" name="图片 80"/>
              <p:cNvPicPr>
                <a:picLocks noChangeAspect="1"/>
              </p:cNvPicPr>
              <p:nvPr/>
            </p:nvPicPr>
            <p:blipFill>
              <a:blip r:embed="rId10" cstate="email"/>
              <a:stretch>
                <a:fillRect/>
              </a:stretch>
            </p:blipFill>
            <p:spPr>
              <a:xfrm>
                <a:off x="5679442" y="2711902"/>
                <a:ext cx="1253178" cy="1460958"/>
              </a:xfrm>
              <a:prstGeom prst="rect">
                <a:avLst/>
              </a:prstGeom>
            </p:spPr>
          </p:pic>
          <p:pic>
            <p:nvPicPr>
              <p:cNvPr id="82" name="图片 81"/>
              <p:cNvPicPr>
                <a:picLocks noChangeAspect="1"/>
              </p:cNvPicPr>
              <p:nvPr/>
            </p:nvPicPr>
            <p:blipFill>
              <a:blip r:embed="rId11" cstate="email"/>
              <a:stretch>
                <a:fillRect/>
              </a:stretch>
            </p:blipFill>
            <p:spPr>
              <a:xfrm>
                <a:off x="6408790" y="3822819"/>
                <a:ext cx="473123" cy="334866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4117846" y="3440301"/>
            <a:ext cx="702679" cy="769441"/>
            <a:chOff x="4005451" y="3104386"/>
            <a:chExt cx="702679" cy="769441"/>
          </a:xfrm>
        </p:grpSpPr>
        <p:sp>
          <p:nvSpPr>
            <p:cNvPr id="18" name="椭圆 17"/>
            <p:cNvSpPr/>
            <p:nvPr/>
          </p:nvSpPr>
          <p:spPr>
            <a:xfrm flipH="1">
              <a:off x="4005451" y="3113947"/>
              <a:ext cx="686562" cy="68656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45155" y="3104386"/>
              <a:ext cx="562975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blipFill dpi="0" rotWithShape="1">
                    <a:blip r:embed="rId12"/>
                    <a:srcRect/>
                    <a:tile tx="1270000" ty="889000" sx="90000" sy="90000" flip="none" algn="tl"/>
                  </a:blipFill>
                  <a:latin typeface="Adventure Subtitles" panose="040B0600000000000000" pitchFamily="82" charset="0"/>
                  <a:cs typeface="+mn-ea"/>
                </a:rPr>
                <a:t>2</a:t>
              </a:r>
              <a:endParaRPr lang="zh-CN" altLang="en-US" sz="4400" b="1" dirty="0">
                <a:blipFill dpi="0" rotWithShape="1">
                  <a:blip r:embed="rId12"/>
                  <a:srcRect/>
                  <a:tile tx="1270000" ty="889000" sx="90000" sy="90000" flip="none" algn="tl"/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07055" y="5237738"/>
            <a:ext cx="722713" cy="773822"/>
            <a:chOff x="4539775" y="4587498"/>
            <a:chExt cx="722713" cy="773822"/>
          </a:xfrm>
        </p:grpSpPr>
        <p:sp>
          <p:nvSpPr>
            <p:cNvPr id="38" name="椭圆 37"/>
            <p:cNvSpPr/>
            <p:nvPr/>
          </p:nvSpPr>
          <p:spPr>
            <a:xfrm flipH="1">
              <a:off x="4539775" y="4587498"/>
              <a:ext cx="686562" cy="68656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682675" y="4591879"/>
              <a:ext cx="579813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blipFill dpi="0" rotWithShape="1">
                    <a:blip r:embed="rId12"/>
                    <a:srcRect/>
                    <a:tile tx="1270000" ty="889000" sx="90000" sy="90000" flip="none" algn="tl"/>
                  </a:blipFill>
                  <a:latin typeface="Adventure Subtitles" panose="040B0600000000000000" pitchFamily="82" charset="0"/>
                  <a:cs typeface="+mn-ea"/>
                </a:rPr>
                <a:t>3</a:t>
              </a:r>
              <a:endParaRPr lang="zh-CN" altLang="en-US" sz="4400" b="1" dirty="0">
                <a:blipFill dpi="0" rotWithShape="1">
                  <a:blip r:embed="rId12"/>
                  <a:srcRect/>
                  <a:tile tx="1270000" ty="889000" sx="90000" sy="90000" flip="none" algn="tl"/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57519" y="1669406"/>
            <a:ext cx="697078" cy="769441"/>
            <a:chOff x="6923839" y="1605906"/>
            <a:chExt cx="697078" cy="769441"/>
          </a:xfrm>
        </p:grpSpPr>
        <p:sp>
          <p:nvSpPr>
            <p:cNvPr id="25" name="椭圆 24"/>
            <p:cNvSpPr/>
            <p:nvPr/>
          </p:nvSpPr>
          <p:spPr>
            <a:xfrm>
              <a:off x="6923839" y="1616859"/>
              <a:ext cx="686562" cy="68656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45118" y="1605906"/>
              <a:ext cx="575799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blipFill dpi="0" rotWithShape="1">
                    <a:blip r:embed="rId12"/>
                    <a:srcRect/>
                    <a:tile tx="1270000" ty="889000" sx="90000" sy="90000" flip="none" algn="tl"/>
                  </a:blipFill>
                  <a:latin typeface="Adventure Subtitles" panose="040B0600000000000000" pitchFamily="82" charset="0"/>
                  <a:cs typeface="+mn-ea"/>
                </a:rPr>
                <a:t>4</a:t>
              </a:r>
              <a:endParaRPr lang="zh-CN" altLang="en-US" sz="4400" b="1" dirty="0">
                <a:blipFill dpi="0" rotWithShape="1">
                  <a:blip r:embed="rId12"/>
                  <a:srcRect/>
                  <a:tile tx="1270000" ty="889000" sx="90000" sy="90000" flip="none" algn="tl"/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58121" y="3511457"/>
            <a:ext cx="728326" cy="787800"/>
            <a:chOff x="7558121" y="3113947"/>
            <a:chExt cx="728326" cy="787800"/>
          </a:xfrm>
        </p:grpSpPr>
        <p:sp>
          <p:nvSpPr>
            <p:cNvPr id="23" name="椭圆 22"/>
            <p:cNvSpPr/>
            <p:nvPr/>
          </p:nvSpPr>
          <p:spPr>
            <a:xfrm flipV="1">
              <a:off x="7558121" y="3113947"/>
              <a:ext cx="686562" cy="68656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10648" y="3132306"/>
              <a:ext cx="575799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blipFill dpi="0" rotWithShape="1">
                    <a:blip r:embed="rId12"/>
                    <a:srcRect/>
                    <a:tile tx="1270000" ty="889000" sx="90000" sy="90000" flip="none" algn="tl"/>
                  </a:blipFill>
                  <a:latin typeface="Adventure Subtitles" panose="040B0600000000000000" pitchFamily="82" charset="0"/>
                  <a:cs typeface="+mn-ea"/>
                </a:rPr>
                <a:t>5</a:t>
              </a:r>
              <a:endParaRPr lang="zh-CN" altLang="en-US" sz="4400" b="1" dirty="0">
                <a:blipFill dpi="0" rotWithShape="1">
                  <a:blip r:embed="rId12"/>
                  <a:srcRect/>
                  <a:tile tx="1270000" ty="889000" sx="90000" sy="90000" flip="none" algn="tl"/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9775" y="1673603"/>
            <a:ext cx="686562" cy="796242"/>
            <a:chOff x="4539775" y="1673603"/>
            <a:chExt cx="686562" cy="796242"/>
          </a:xfrm>
        </p:grpSpPr>
        <p:sp>
          <p:nvSpPr>
            <p:cNvPr id="26" name="椭圆 25"/>
            <p:cNvSpPr/>
            <p:nvPr/>
          </p:nvSpPr>
          <p:spPr>
            <a:xfrm>
              <a:off x="4539775" y="1673603"/>
              <a:ext cx="686562" cy="68656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74505" y="1700404"/>
              <a:ext cx="417102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blipFill dpi="0" rotWithShape="1">
                    <a:blip r:embed="rId12"/>
                    <a:srcRect/>
                    <a:tile tx="1270000" ty="889000" sx="90000" sy="90000" flip="none" algn="tl"/>
                  </a:blipFill>
                  <a:latin typeface="Adventure Subtitles" panose="040B0600000000000000" pitchFamily="82" charset="0"/>
                  <a:cs typeface="+mn-ea"/>
                </a:rPr>
                <a:t>1</a:t>
              </a:r>
              <a:endParaRPr lang="zh-CN" altLang="en-US" sz="4400" b="1" dirty="0">
                <a:blipFill dpi="0" rotWithShape="1">
                  <a:blip r:embed="rId12"/>
                  <a:srcRect/>
                  <a:tile tx="1270000" ty="889000" sx="90000" sy="90000" flip="none" algn="tl"/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0.02223 C 0.04609 -0.08796 0.14024 -0.09745 0.19948 -3.33333E-6 C 0.25781 0.09861 0.25977 0.26551 0.20313 0.37454 C 0.14557 0.48287 0.05156 0.49167 -0.00703 0.39445 C -0.06549 0.29723 -0.06849 0.12963 -0.01016 0.02223 Z " pathEditMode="relative" rAng="18780000" ptsTypes="AAAAA">
                                      <p:cBhvr>
                                        <p:cTn id="12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17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C -0.00117 -0.14885 0.06407 -0.26991 0.14479 -0.27037 C 0.22526 -0.26899 0.29076 -0.14931 0.29115 -0.00093 C 0.29063 0.14814 0.22513 0.26851 0.14505 0.26851 C 0.06498 0.26828 -0.00156 0.1493 -2.70833E-6 4.07407E-6 Z " pathEditMode="relative" rAng="16200000" ptsTypes="AAAAA">
                                      <p:cBhvr>
                                        <p:cTn id="17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C -0.06576 -0.09213 -0.0776 -0.25856 -0.02708 -0.37037 C 0.02422 -0.48056 0.11771 -0.49583 0.18281 -0.40301 C 0.24766 -0.30833 0.25911 -0.14213 0.20872 -0.03148 C 0.1582 0.07894 0.06432 0.09607 4.16667E-7 -3.7037E-7 Z " pathEditMode="relative" rAng="13140000" ptsTypes="AAAAA">
                                      <p:cBhvr>
                                        <p:cTn id="2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-2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0.01968 C 0.06524 0.13264 0.05886 0.29977 -0.00286 0.39213 C -0.06471 0.48334 -0.15794 0.46667 -0.21237 0.35371 C -0.26536 0.2382 -0.25911 0.0713 -0.19726 -0.02037 C -0.13645 -0.11111 -0.04179 -0.09629 0.01042 0.01968 Z " pathEditMode="relative" rAng="3000000" ptsTypes="AAAAA">
                                      <p:cBhvr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167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C 0.00117 0.14885 -0.06406 0.26991 -0.14479 0.27037 C -0.22526 0.26899 -0.29076 0.14931 -0.29115 0.00093 C -0.29063 -0.14814 -0.22513 -0.26851 -0.14505 -0.26851 C -0.06498 -0.26828 0.00156 -0.1493 1.875E-6 -4.07407E-6 Z " pathEditMode="relative" rAng="5400000" ptsTypes="AAAAA">
                                      <p:cBhvr>
                                        <p:cTn id="32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443865" y="986155"/>
            <a:ext cx="32912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出错日志演示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2" name="图片 1" descr="IMG_48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1640840"/>
            <a:ext cx="2592705" cy="4612005"/>
          </a:xfrm>
          <a:prstGeom prst="rect">
            <a:avLst/>
          </a:prstGeom>
        </p:spPr>
      </p:pic>
      <p:pic>
        <p:nvPicPr>
          <p:cNvPr id="4" name="图片 3" descr="`8BO]1S%]JJOM5(NP2F}@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4333875"/>
            <a:ext cx="10621010" cy="1668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40910" y="1697355"/>
            <a:ext cx="5092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H5</a:t>
            </a:r>
            <a:r>
              <a:rPr lang="zh-CN" altLang="en-US"/>
              <a:t>：对于</a:t>
            </a:r>
            <a:r>
              <a:rPr lang="en-US" altLang="zh-CN"/>
              <a:t>H5</a:t>
            </a:r>
            <a:r>
              <a:rPr lang="zh-CN" altLang="en-US"/>
              <a:t>来说，浏览器测试，接口错误，也是可以查看到的。日志的更多作用可以用来查看其他类型错误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客户端：对于客户端来说，没办法及时看到接口的返回值，此时查看日志会更方便及时的看到报错情况。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880745" y="996315"/>
            <a:ext cx="43021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出错日志演示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点击意见反馈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5" name="图片 4" descr="UFW`KI`]F)AG77EN`J_5B[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1906270"/>
            <a:ext cx="10058400" cy="433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880745" y="996315"/>
            <a:ext cx="43021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出错日志演示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账单还款报错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3" name="图片 2" descr="7T7{H3FLY3TS(NAN6CYWOE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752600"/>
            <a:ext cx="11621135" cy="3420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-1"/>
            <a:ext cx="6087291" cy="6870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4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6621" y="142866"/>
            <a:ext cx="27044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其他常用命令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0" y="1488440"/>
            <a:ext cx="49301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cd /home 进入 '/ home' 目录' </a:t>
            </a:r>
            <a:endParaRPr lang="zh-CN" altLang="en-US"/>
          </a:p>
          <a:p>
            <a:r>
              <a:rPr lang="zh-CN" altLang="en-US"/>
              <a:t>cd .. 返回上一级目录 </a:t>
            </a:r>
            <a:endParaRPr lang="zh-CN" altLang="en-US"/>
          </a:p>
          <a:p>
            <a:r>
              <a:rPr lang="zh-CN" altLang="en-US"/>
              <a:t>cd ../.. 返回上两级目录 </a:t>
            </a:r>
            <a:endParaRPr lang="zh-CN" altLang="en-US"/>
          </a:p>
          <a:p>
            <a:r>
              <a:rPr lang="zh-CN" altLang="en-US"/>
              <a:t>cd - 返回上次所在的目录 </a:t>
            </a:r>
            <a:endParaRPr lang="zh-CN" altLang="en-US"/>
          </a:p>
          <a:p>
            <a:r>
              <a:rPr lang="zh-CN" altLang="en-US"/>
              <a:t>pwd 显示当前路径 </a:t>
            </a:r>
            <a:endParaRPr lang="zh-CN" altLang="en-US"/>
          </a:p>
          <a:p>
            <a:r>
              <a:rPr lang="zh-CN" altLang="en-US"/>
              <a:t>ls 查看目录中的文件 </a:t>
            </a:r>
            <a:endParaRPr lang="zh-CN" altLang="en-US"/>
          </a:p>
          <a:p>
            <a:r>
              <a:rPr lang="en-US" altLang="zh-CN"/>
              <a:t>ll  </a:t>
            </a:r>
            <a:r>
              <a:rPr lang="zh-CN" altLang="en-US">
                <a:sym typeface="+mn-ea"/>
              </a:rPr>
              <a:t>查看目录中的文件</a:t>
            </a:r>
            <a:endParaRPr lang="en-US" altLang="zh-CN"/>
          </a:p>
          <a:p>
            <a:r>
              <a:rPr lang="zh-CN" altLang="en-US"/>
              <a:t>ls -F 查看目录中的文件 </a:t>
            </a:r>
            <a:endParaRPr lang="zh-CN" altLang="en-US"/>
          </a:p>
          <a:p>
            <a:r>
              <a:rPr lang="zh-CN" altLang="en-US"/>
              <a:t>ls -l 显示文件和目录的详细资料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313170" y="1488440"/>
            <a:ext cx="54324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tree 显示文件和目录由根目录开始的树形结构(1)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lstree 显示文件和目录由根目录开始的树形结构(2)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mkdir dir1 创建一个叫做 'dir1' 的目录'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mkdir dir1 dir2 同时创建两个目录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mkdir -p /tmp/dir1/dir2 创建一个目录树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rm -f file1 删除一个叫做 'file1' 的文件'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rmdir dir1 删除一个叫做 'dir1' 的目录'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rm -rf dir1 删除一个叫做 'dir1' 的目录并同时删除其内容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rm -rf dir1 dir2 同时删除两个目录及它们的内容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mv dir1 new_dir 重命名/移动 一个目录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cp file1 file2 复制一个文件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30695" y="766445"/>
            <a:ext cx="324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其他</a:t>
            </a:r>
            <a:r>
              <a:rPr lang="en-US" altLang="zh-CN">
                <a:solidFill>
                  <a:srgbClr val="7030A0"/>
                </a:solidFill>
              </a:rPr>
              <a:t>linux</a:t>
            </a:r>
            <a:r>
              <a:rPr lang="zh-CN" altLang="en-US">
                <a:solidFill>
                  <a:srgbClr val="7030A0"/>
                </a:solidFill>
              </a:rPr>
              <a:t>命令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9860" y="861695"/>
            <a:ext cx="324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常用</a:t>
            </a:r>
            <a:r>
              <a:rPr lang="en-US" altLang="zh-CN">
                <a:solidFill>
                  <a:srgbClr val="7030A0"/>
                </a:solidFill>
              </a:rPr>
              <a:t>linux</a:t>
            </a:r>
            <a:r>
              <a:rPr lang="zh-CN" altLang="en-US">
                <a:solidFill>
                  <a:srgbClr val="7030A0"/>
                </a:solidFill>
              </a:rPr>
              <a:t>命令</a:t>
            </a:r>
            <a:endParaRPr lang="zh-CN" altLang="en-US">
              <a:solidFill>
                <a:srgbClr val="7030A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0" y="-1269"/>
            <a:ext cx="12192000" cy="6857999"/>
          </a:xfrm>
          <a:prstGeom prst="rect">
            <a:avLst/>
          </a:prstGeom>
          <a:gradFill flip="none" rotWithShape="1">
            <a:gsLst>
              <a:gs pos="57850">
                <a:srgbClr val="FFFFFF">
                  <a:alpha val="70000"/>
                </a:srgbClr>
              </a:gs>
              <a:gs pos="40000">
                <a:schemeClr val="bg1">
                  <a:alpha val="80000"/>
                </a:schemeClr>
              </a:gs>
              <a:gs pos="80000">
                <a:srgbClr val="FFFFFF">
                  <a:alpha val="60000"/>
                </a:srgbClr>
              </a:gs>
              <a:gs pos="100000">
                <a:schemeClr val="bg1">
                  <a:alpha val="50000"/>
                </a:schemeClr>
              </a:gs>
              <a:gs pos="19608">
                <a:srgbClr val="FFFFFF">
                  <a:alpha val="90000"/>
                </a:srgb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71" name="组合 70"/>
          <p:cNvGrpSpPr/>
          <p:nvPr/>
        </p:nvGrpSpPr>
        <p:grpSpPr>
          <a:xfrm flipV="1">
            <a:off x="-647156" y="-953112"/>
            <a:ext cx="14032157" cy="2755039"/>
            <a:chOff x="-912627" y="5343153"/>
            <a:chExt cx="14032157" cy="2755039"/>
          </a:xfrm>
        </p:grpSpPr>
        <p:grpSp>
          <p:nvGrpSpPr>
            <p:cNvPr id="55" name="组合 54"/>
            <p:cNvGrpSpPr/>
            <p:nvPr/>
          </p:nvGrpSpPr>
          <p:grpSpPr>
            <a:xfrm flipH="1">
              <a:off x="-912627" y="5644647"/>
              <a:ext cx="14032157" cy="1501974"/>
              <a:chOff x="-1119106" y="5873247"/>
              <a:chExt cx="14032157" cy="1501974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1" cstate="email"/>
              <a:srcRect b="-1734"/>
              <a:stretch>
                <a:fillRect/>
              </a:stretch>
            </p:blipFill>
            <p:spPr>
              <a:xfrm rot="16200000">
                <a:off x="8275761" y="2737930"/>
                <a:ext cx="1501974" cy="7772607"/>
              </a:xfrm>
              <a:prstGeom prst="rect">
                <a:avLst/>
              </a:prstGeom>
            </p:spPr>
          </p:pic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" cstate="email"/>
              <a:srcRect b="-1734"/>
              <a:stretch>
                <a:fillRect/>
              </a:stretch>
            </p:blipFill>
            <p:spPr>
              <a:xfrm rot="16200000">
                <a:off x="2016211" y="2737930"/>
                <a:ext cx="1501974" cy="7772607"/>
              </a:xfrm>
              <a:prstGeom prst="rect">
                <a:avLst/>
              </a:prstGeom>
            </p:spPr>
          </p:pic>
        </p:grp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 rot="16200000" flipH="1">
              <a:off x="2170657" y="3644190"/>
              <a:ext cx="1421859" cy="609368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 rot="5400000" flipH="1" flipV="1">
              <a:off x="8309824" y="3747535"/>
              <a:ext cx="1333206" cy="6096001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rot="20625288" flipH="1">
              <a:off x="10924105" y="5950634"/>
              <a:ext cx="1295866" cy="1248569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 rot="2271071" flipH="1">
              <a:off x="6234806" y="6319457"/>
              <a:ext cx="922667" cy="878379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 rot="19302660" flipH="1">
              <a:off x="-795355" y="5633949"/>
              <a:ext cx="2091011" cy="1976818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rot="1217420" flipH="1">
              <a:off x="10723535" y="6491651"/>
              <a:ext cx="692900" cy="670918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 flipH="1">
              <a:off x="2958266" y="5873147"/>
              <a:ext cx="1932436" cy="2225045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 flipH="1">
              <a:off x="-726657" y="5623026"/>
              <a:ext cx="2685293" cy="181051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0" cstate="email"/>
            <a:stretch>
              <a:fillRect/>
            </a:stretch>
          </p:blipFill>
          <p:spPr>
            <a:xfrm rot="10800000" flipH="1">
              <a:off x="10015974" y="5343153"/>
              <a:ext cx="2029972" cy="1737364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 flipH="1">
              <a:off x="300077" y="6424997"/>
              <a:ext cx="949760" cy="835383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 rot="20659022" flipH="1">
              <a:off x="6881079" y="6688954"/>
              <a:ext cx="533247" cy="482412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 rot="1555504" flipH="1">
              <a:off x="2838141" y="6587767"/>
              <a:ext cx="593961" cy="522432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 rot="1555504" flipH="1">
              <a:off x="11105804" y="6644458"/>
              <a:ext cx="593961" cy="522432"/>
            </a:xfrm>
            <a:prstGeom prst="rect">
              <a:avLst/>
            </a:prstGeom>
          </p:spPr>
        </p:pic>
      </p:grpSp>
      <p:sp>
        <p:nvSpPr>
          <p:cNvPr id="26" name="矩形 60"/>
          <p:cNvSpPr>
            <a:spLocks noChangeArrowheads="1"/>
          </p:cNvSpPr>
          <p:nvPr/>
        </p:nvSpPr>
        <p:spPr bwMode="auto">
          <a:xfrm>
            <a:off x="1218520" y="1257302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8AAA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cd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8AAA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38AAA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7534392" y="1248166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BBE6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ll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BBE6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命令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BBE6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785" y="1946275"/>
            <a:ext cx="4930775" cy="4763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3035" y="1946275"/>
            <a:ext cx="4938395" cy="484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0" grpId="0"/>
      <p:bldP spid="30" grpId="1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" name="矩形 71"/>
          <p:cNvSpPr/>
          <p:nvPr/>
        </p:nvSpPr>
        <p:spPr>
          <a:xfrm>
            <a:off x="53997" y="155745"/>
            <a:ext cx="3998595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命令实践（查看日志）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1145" y="890270"/>
            <a:ext cx="892746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第一个：表示文件的属性。Linux的文件基本上分为三个属性：可读（r），可写（w），可执行（x）</a:t>
            </a:r>
            <a:r>
              <a:rPr lang="en-US" altLang="zh-CN"/>
              <a:t>.</a:t>
            </a:r>
            <a:r>
              <a:rPr lang="zh-CN" altLang="en-US"/>
              <a:t>d表示目录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　　</a:t>
            </a:r>
            <a:endParaRPr lang="zh-CN" altLang="en-US"/>
          </a:p>
          <a:p>
            <a:r>
              <a:rPr lang="zh-CN" altLang="en-US"/>
              <a:t>　第二个：表示文件个数。如果是文件的话，那这个数目自然是1了，如果是目录的话，那它的数目就是该目录中的文件个数了。</a:t>
            </a:r>
            <a:endParaRPr lang="zh-CN" altLang="en-US"/>
          </a:p>
          <a:p>
            <a:r>
              <a:rPr lang="zh-CN" altLang="en-US"/>
              <a:t>　　</a:t>
            </a:r>
            <a:endParaRPr lang="zh-CN" altLang="en-US"/>
          </a:p>
          <a:p>
            <a:r>
              <a:rPr lang="zh-CN" altLang="en-US"/>
              <a:t>    第三个：表示该文件或目录的拥有者。若使用者目前处于自己的Home,那这一栏大概都是它的账号名称。</a:t>
            </a:r>
            <a:endParaRPr lang="zh-CN" altLang="en-US"/>
          </a:p>
          <a:p>
            <a:r>
              <a:rPr lang="zh-CN" altLang="en-US"/>
              <a:t>　　</a:t>
            </a:r>
            <a:endParaRPr lang="zh-CN" altLang="en-US"/>
          </a:p>
          <a:p>
            <a:r>
              <a:rPr lang="zh-CN" altLang="en-US"/>
              <a:t>    第四个：表示所属的组（group）。每一个使用者都可以拥有一个以上的组，不过大部分的使用者应该都只属于一个组</a:t>
            </a:r>
            <a:r>
              <a:rPr lang="en-US" altLang="zh-CN"/>
              <a:t>.</a:t>
            </a:r>
            <a:r>
              <a:rPr lang="zh-CN" altLang="en-US"/>
              <a:t>　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第五个，表示文件大小。文件大小用byte来表示，而空目录一般都是1024byte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　　</a:t>
            </a:r>
            <a:endParaRPr lang="zh-CN" altLang="en-US"/>
          </a:p>
          <a:p>
            <a:r>
              <a:rPr lang="zh-CN" altLang="en-US"/>
              <a:t>    第六个，表示创建日期。以“月，日，时间”的格式表示。</a:t>
            </a:r>
            <a:endParaRPr lang="zh-CN" altLang="en-US"/>
          </a:p>
          <a:p>
            <a:r>
              <a:rPr lang="zh-CN" altLang="en-US"/>
              <a:t>　　</a:t>
            </a:r>
            <a:endParaRPr lang="zh-CN" altLang="en-US"/>
          </a:p>
          <a:p>
            <a:r>
              <a:rPr lang="zh-CN" altLang="en-US"/>
              <a:t>    第七个，表示文件名。我们可以用ls –a显示隐藏的文件名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69429"/>
          </a:xfrm>
          <a:prstGeom prst="rect">
            <a:avLst/>
          </a:prstGeom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9596938" y="-29158"/>
            <a:ext cx="2379198" cy="6898587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 rotWithShape="1">
          <a:blip r:embed="rId3" cstate="email"/>
          <a:srcRect t="-39937" r="-1491" b="-2553"/>
          <a:stretch>
            <a:fillRect/>
          </a:stretch>
        </p:blipFill>
        <p:spPr>
          <a:xfrm>
            <a:off x="10035136" y="172916"/>
            <a:ext cx="466057" cy="986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10558343" y="4791881"/>
            <a:ext cx="1496293" cy="785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2622455" y="1809555"/>
            <a:ext cx="1845265" cy="1674055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椭圆 56"/>
          <p:cNvSpPr/>
          <p:nvPr/>
        </p:nvSpPr>
        <p:spPr>
          <a:xfrm>
            <a:off x="4649915" y="1912088"/>
            <a:ext cx="1208693" cy="1208693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650449" y="1912088"/>
            <a:ext cx="1208693" cy="1208693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650983" y="1912088"/>
            <a:ext cx="1208693" cy="1208693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7651518" y="1912088"/>
            <a:ext cx="1208693" cy="1208693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203200" dist="1143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-5001" y="-184632"/>
            <a:ext cx="2329956" cy="7336484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-478406" y="2400300"/>
            <a:ext cx="1496293" cy="731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1300921" y="3199569"/>
            <a:ext cx="1782157" cy="2646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9" cstate="email"/>
          <a:srcRect/>
          <a:stretch>
            <a:fillRect/>
          </a:stretch>
        </p:blipFill>
        <p:spPr>
          <a:xfrm>
            <a:off x="308357" y="1066800"/>
            <a:ext cx="1296561" cy="187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-307206" y="51422"/>
            <a:ext cx="1546184" cy="229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754934" y="2018034"/>
            <a:ext cx="4288353" cy="1015663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000" kern="0" spc="2000" dirty="0">
                <a:blipFill dpi="0" rotWithShape="1">
                  <a:blip r:embed="rId11"/>
                  <a:srcRect/>
                  <a:tile tx="1270000" ty="889000" sx="90000" sy="90000" flip="none" algn="tl"/>
                </a:blip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</a:rPr>
              <a:t>感谢聆听</a:t>
            </a:r>
            <a:endParaRPr lang="zh-CN" altLang="en-US" sz="6000" kern="0" spc="2000" dirty="0">
              <a:blipFill dpi="0" rotWithShape="1">
                <a:blip r:embed="rId11"/>
                <a:srcRect/>
                <a:tile tx="1270000" ty="889000" sx="90000" sy="90000" flip="none" algn="tl"/>
              </a:blipFill>
              <a:latin typeface="华文琥珀" panose="02010800040101010101" pitchFamily="2" charset="-122"/>
              <a:ea typeface="华文琥珀" panose="02010800040101010101" pitchFamily="2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7454" y="4368542"/>
            <a:ext cx="5537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blipFill>
                  <a:blip r:embed="rId12"/>
                  <a:stretch>
                    <a:fillRect/>
                  </a:stretch>
                </a:blipFill>
                <a:latin typeface="Adventure Subtitles" panose="040B0600000000000000" pitchFamily="82" charset="0"/>
                <a:cs typeface="+mn-ea"/>
              </a:rPr>
              <a:t>THANK YOU !</a:t>
            </a:r>
            <a:endParaRPr lang="zh-CN" altLang="en-US" sz="6600" dirty="0">
              <a:blipFill>
                <a:blip r:embed="rId12"/>
                <a:stretch>
                  <a:fillRect/>
                </a:stretch>
              </a:blipFill>
              <a:latin typeface="Adventure Subtitles" panose="040B0600000000000000" pitchFamily="82" charset="0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876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6" grpId="0" animBg="1"/>
      <p:bldP spid="69" grpId="0" animBg="1"/>
      <p:bldP spid="72" grpId="0" animBg="1"/>
      <p:bldP spid="6" grpId="0"/>
      <p:bldP spid="6" grpId="1"/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60"/>
          <p:cNvSpPr>
            <a:spLocks noChangeArrowheads="1"/>
          </p:cNvSpPr>
          <p:nvPr/>
        </p:nvSpPr>
        <p:spPr bwMode="auto">
          <a:xfrm>
            <a:off x="1796292" y="3216918"/>
            <a:ext cx="33506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锐普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PPT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的设计</a:t>
            </a:r>
            <a:r>
              <a:rPr kumimoji="0" lang="zh-CN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理念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548688" y="2572650"/>
            <a:ext cx="1784168" cy="1928669"/>
            <a:chOff x="8122065" y="2195932"/>
            <a:chExt cx="2210792" cy="2389846"/>
          </a:xfrm>
        </p:grpSpPr>
        <p:sp>
          <p:nvSpPr>
            <p:cNvPr id="34" name="椭圆 33"/>
            <p:cNvSpPr/>
            <p:nvPr/>
          </p:nvSpPr>
          <p:spPr>
            <a:xfrm>
              <a:off x="8122065" y="2195932"/>
              <a:ext cx="2210792" cy="221079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sx="97000" sy="97000" algn="tl" rotWithShape="0">
                <a:prstClr val="black">
                  <a:alpha val="7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584773" y="2259414"/>
              <a:ext cx="1309374" cy="232636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600" dirty="0" smtClean="0"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+mn-ea"/>
                  <a:cs typeface="+mn-ea"/>
                </a:rPr>
                <a:t>1</a:t>
              </a:r>
              <a:endParaRPr lang="zh-CN" altLang="en-US" sz="116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dobe Gothic Std B" panose="020B0800000000000000" pitchFamily="34" charset="-128"/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95639" y="2111169"/>
            <a:ext cx="5700871" cy="2112437"/>
            <a:chOff x="1295639" y="2111169"/>
            <a:chExt cx="5700871" cy="2112437"/>
          </a:xfrm>
        </p:grpSpPr>
        <p:grpSp>
          <p:nvGrpSpPr>
            <p:cNvPr id="11" name="组合 10"/>
            <p:cNvGrpSpPr/>
            <p:nvPr/>
          </p:nvGrpSpPr>
          <p:grpSpPr>
            <a:xfrm>
              <a:off x="1295639" y="2111169"/>
              <a:ext cx="5700871" cy="2112437"/>
              <a:chOff x="724139" y="2111169"/>
              <a:chExt cx="5700871" cy="2112437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 flipV="1">
                <a:off x="724139" y="2111169"/>
                <a:ext cx="5700871" cy="21124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>
                <a:off x="4728750" y="2647231"/>
                <a:ext cx="1544704" cy="1296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5" name="矩形 60"/>
            <p:cNvSpPr>
              <a:spLocks noChangeArrowheads="1"/>
            </p:cNvSpPr>
            <p:nvPr/>
          </p:nvSpPr>
          <p:spPr bwMode="auto">
            <a:xfrm>
              <a:off x="1870217" y="3247790"/>
              <a:ext cx="3551383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测试中查看日志的好处</a:t>
              </a:r>
              <a:endPara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8254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429216" y="1390099"/>
            <a:ext cx="720000" cy="720000"/>
            <a:chOff x="2858533" y="1872177"/>
            <a:chExt cx="720000" cy="720000"/>
          </a:xfrm>
        </p:grpSpPr>
        <p:sp>
          <p:nvSpPr>
            <p:cNvPr id="75" name="椭圆 74"/>
            <p:cNvSpPr/>
            <p:nvPr/>
          </p:nvSpPr>
          <p:spPr>
            <a:xfrm>
              <a:off x="2858533" y="1872177"/>
              <a:ext cx="720000" cy="7200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email"/>
            <a:srcRect/>
            <a:stretch>
              <a:fillRect/>
            </a:stretch>
          </p:blipFill>
          <p:spPr>
            <a:xfrm>
              <a:off x="2912404" y="1968447"/>
              <a:ext cx="612259" cy="5274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7" name="椭圆 76"/>
            <p:cNvSpPr/>
            <p:nvPr/>
          </p:nvSpPr>
          <p:spPr>
            <a:xfrm>
              <a:off x="2900797" y="1914441"/>
              <a:ext cx="635473" cy="635473"/>
            </a:xfrm>
            <a:prstGeom prst="ellipse">
              <a:avLst/>
            </a:prstGeom>
            <a:noFill/>
            <a:ln w="25400">
              <a:gradFill flip="none" rotWithShape="1">
                <a:gsLst>
                  <a:gs pos="49000">
                    <a:srgbClr val="038AAA">
                      <a:alpha val="50000"/>
                    </a:srgbClr>
                  </a:gs>
                  <a:gs pos="50000">
                    <a:srgbClr val="045D80">
                      <a:alpha val="50000"/>
                    </a:srgbClr>
                  </a:gs>
                </a:gsLst>
                <a:lin ang="2700000" scaled="1"/>
                <a:tileRect/>
              </a:gra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914833" y="6438107"/>
            <a:ext cx="365370" cy="419893"/>
            <a:chOff x="5991602" y="6171251"/>
            <a:chExt cx="365370" cy="419893"/>
          </a:xfrm>
        </p:grpSpPr>
        <p:sp>
          <p:nvSpPr>
            <p:cNvPr id="84" name="椭圆 83"/>
            <p:cNvSpPr/>
            <p:nvPr/>
          </p:nvSpPr>
          <p:spPr>
            <a:xfrm>
              <a:off x="5991602" y="6171251"/>
              <a:ext cx="365370" cy="36537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038150" y="6191034"/>
              <a:ext cx="290464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blipFill>
                    <a:blip r:embed="rId2"/>
                    <a:stretch>
                      <a:fillRect/>
                    </a:stretch>
                  </a:blipFill>
                  <a:latin typeface="Adventure Subtitles" panose="040B0600000000000000" pitchFamily="82" charset="0"/>
                  <a:cs typeface="+mn-ea"/>
                </a:rPr>
                <a:t>1</a:t>
              </a:r>
              <a:endPara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Adventure Subtitles" panose="040B0600000000000000" pitchFamily="82" charset="0"/>
                <a:cs typeface="+mn-ea"/>
              </a:endParaRPr>
            </a:p>
          </p:txBody>
        </p:sp>
      </p:grpSp>
      <p:sp>
        <p:nvSpPr>
          <p:cNvPr id="86" name="矩形 60"/>
          <p:cNvSpPr>
            <a:spLocks noChangeArrowheads="1"/>
          </p:cNvSpPr>
          <p:nvPr/>
        </p:nvSpPr>
        <p:spPr bwMode="auto">
          <a:xfrm>
            <a:off x="2606040" y="1746885"/>
            <a:ext cx="685546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、减少定位问题时间：</a:t>
            </a: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测试过程中，查看服务日志，可以帮助定位问题，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如发现问题，可以及时保存日志提供给开发，这样就减少开发定位问题的时间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、非必现</a:t>
            </a:r>
            <a:r>
              <a:rPr lang="en-US" altLang="zh-CN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bug</a:t>
            </a:r>
            <a:r>
              <a:rPr lang="zh-CN" altLang="en-US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：</a:t>
            </a:r>
            <a:r>
              <a:rPr lang="zh-CN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一些不容易复现的</a:t>
            </a:r>
            <a:r>
              <a:rPr lang="en-US" altLang="zh-CN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bug</a:t>
            </a:r>
            <a:r>
              <a:rPr lang="zh-CN" altLang="en-US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，开发可以通过日志来定位问题，即使不必现，也可解决。避免存在一些隐患的</a:t>
            </a:r>
            <a:r>
              <a:rPr lang="en-US" altLang="zh-CN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bug</a:t>
            </a:r>
            <a:r>
              <a:rPr lang="zh-CN" altLang="en-US" sz="2000" b="1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、测试人员自我分析：测试人员可对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进行简单的分析，报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时，可以清晰准确的对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进行描述。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、加快解决问题的速度。增加工作效率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4684" y="142866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测试中查看日志的好处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09795" y="1788795"/>
            <a:ext cx="6623050" cy="2422596"/>
            <a:chOff x="5334357" y="1788748"/>
            <a:chExt cx="6082343" cy="242233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5334357" y="1788748"/>
              <a:ext cx="6082343" cy="2422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573135" y="2689533"/>
              <a:ext cx="1544704" cy="12968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矩形 60"/>
            <p:cNvSpPr>
              <a:spLocks noChangeArrowheads="1"/>
            </p:cNvSpPr>
            <p:nvPr/>
          </p:nvSpPr>
          <p:spPr bwMode="auto">
            <a:xfrm>
              <a:off x="7206879" y="3266869"/>
              <a:ext cx="4094939" cy="521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连接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Linux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服务器常用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工具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43088" y="2547682"/>
            <a:ext cx="1784168" cy="1877437"/>
            <a:chOff x="8122065" y="2164994"/>
            <a:chExt cx="2210792" cy="2326364"/>
          </a:xfrm>
        </p:grpSpPr>
        <p:sp>
          <p:nvSpPr>
            <p:cNvPr id="31" name="椭圆 30"/>
            <p:cNvSpPr/>
            <p:nvPr/>
          </p:nvSpPr>
          <p:spPr>
            <a:xfrm>
              <a:off x="8122065" y="2195932"/>
              <a:ext cx="2210792" cy="221079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sx="97000" sy="97000" algn="tl" rotWithShape="0">
                <a:prstClr val="black">
                  <a:alpha val="7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31984" y="2164994"/>
              <a:ext cx="1309374" cy="232636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600" dirty="0" smtClean="0">
                  <a:blipFill dpi="0" rotWithShape="1">
                    <a:blip r:embed="rId3"/>
                    <a:srcRect/>
                    <a:tile tx="0" ty="0" sx="100000" sy="100000" flip="none" algn="tl"/>
                  </a:blipFill>
                  <a:latin typeface="+mn-ea"/>
                  <a:cs typeface="+mn-ea"/>
                </a:rPr>
                <a:t>2</a:t>
              </a:r>
              <a:endParaRPr lang="zh-CN" altLang="en-US" sz="11600" dirty="0"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Adobe Gothic Std B" panose="020B0800000000000000" pitchFamily="34" charset="-128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0"/>
          <p:cNvSpPr>
            <a:spLocks noChangeArrowheads="1"/>
          </p:cNvSpPr>
          <p:nvPr/>
        </p:nvSpPr>
        <p:spPr bwMode="auto">
          <a:xfrm>
            <a:off x="5295742" y="1013898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SecureCRT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8" name="矩形 60"/>
          <p:cNvSpPr>
            <a:spLocks noChangeArrowheads="1"/>
          </p:cNvSpPr>
          <p:nvPr/>
        </p:nvSpPr>
        <p:spPr bwMode="auto">
          <a:xfrm>
            <a:off x="615950" y="2028825"/>
            <a:ext cx="3472815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Xshell  是一个强大的安全终端模拟软件，它支持SSH1, SSH2, 以及Microsoft Windows 平台的TELNET 协议。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Xshell可以在Windows界面下用来访问远端不同系统下的服务器，从而比较好的达到远程控制终端的目的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170180" y="142875"/>
            <a:ext cx="42589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连接</a:t>
            </a:r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linux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服务器常用工具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sp>
        <p:nvSpPr>
          <p:cNvPr id="3" name="矩形 60"/>
          <p:cNvSpPr>
            <a:spLocks noChangeArrowheads="1"/>
          </p:cNvSpPr>
          <p:nvPr/>
        </p:nvSpPr>
        <p:spPr bwMode="auto">
          <a:xfrm>
            <a:off x="1678782" y="1054538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Xshell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05375" y="2033270"/>
            <a:ext cx="27095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SecureCRT是一款支持SSH（SSH1和SSH2）的终端仿真程序</a:t>
            </a:r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  <a:p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  <a:p>
            <a:r>
              <a:rPr lang="en-US" altLang="zh-CN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简单地说是Windows下登录UNIX或Linux服务器主机的软件</a:t>
            </a:r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2" name="矩形 60"/>
          <p:cNvSpPr>
            <a:spLocks noChangeArrowheads="1"/>
          </p:cNvSpPr>
          <p:nvPr/>
        </p:nvSpPr>
        <p:spPr bwMode="auto">
          <a:xfrm>
            <a:off x="9242902" y="993578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putty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48015" y="1951355"/>
            <a:ext cx="33928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随着Linux在服务器端应用的普及，Linux系统管理越来越依赖于远程。在各种远程登录工具中，Putty是出色的工具之一。</a:t>
            </a:r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  <a:p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  <a:p>
            <a:r>
              <a:rPr lang="en-US" altLang="zh-CN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Putty是一个免费的、Windows x86平台下的Telnet、SSH和rlogin客户端</a:t>
            </a:r>
            <a:r>
              <a:rPr lang="zh-CN" altLang="en-US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。</a:t>
            </a:r>
            <a:endParaRPr lang="zh-CN" altLang="en-US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9825" y="4852670"/>
            <a:ext cx="9698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noProof="0" dirty="0" smtClean="0">
                <a:ln>
                  <a:noFill/>
                </a:ln>
                <a:solidFill>
                  <a:srgbClr val="045D80"/>
                </a:solidFill>
                <a:effectLst/>
                <a:uLnTx/>
                <a:uFillTx/>
                <a:latin typeface="+mn-ea"/>
                <a:cs typeface="+mn-ea"/>
              </a:rPr>
              <a:t>对于远程连接服务器查看日志来说，工具没有什么本质区别，使用哪个都可以。本次讲使用xshell</a:t>
            </a:r>
            <a:endParaRPr lang="en-US" altLang="zh-CN" sz="1600" noProof="0" dirty="0" smtClean="0">
              <a:ln>
                <a:noFill/>
              </a:ln>
              <a:solidFill>
                <a:srgbClr val="045D80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41" grpId="0"/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52789" y="2111169"/>
            <a:ext cx="5700871" cy="2112437"/>
            <a:chOff x="1352789" y="2111169"/>
            <a:chExt cx="5700871" cy="2112437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 flipV="1">
              <a:off x="1352789" y="2111169"/>
              <a:ext cx="5700871" cy="2112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4000"/>
                </a:prstClr>
              </a:outerShdw>
            </a:effectLst>
          </p:spPr>
        </p:pic>
        <p:sp>
          <p:nvSpPr>
            <p:cNvPr id="29" name="矩形 60"/>
            <p:cNvSpPr>
              <a:spLocks noChangeArrowheads="1"/>
            </p:cNvSpPr>
            <p:nvPr/>
          </p:nvSpPr>
          <p:spPr bwMode="auto">
            <a:xfrm>
              <a:off x="1929642" y="3216918"/>
              <a:ext cx="335068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xshell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的安装与使用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357400" y="2647231"/>
              <a:ext cx="1544704" cy="12968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组合 34"/>
          <p:cNvGrpSpPr/>
          <p:nvPr/>
        </p:nvGrpSpPr>
        <p:grpSpPr>
          <a:xfrm>
            <a:off x="8624888" y="2572650"/>
            <a:ext cx="1784168" cy="1928669"/>
            <a:chOff x="8122065" y="2195932"/>
            <a:chExt cx="2210792" cy="2389846"/>
          </a:xfrm>
        </p:grpSpPr>
        <p:sp>
          <p:nvSpPr>
            <p:cNvPr id="36" name="椭圆 35"/>
            <p:cNvSpPr/>
            <p:nvPr/>
          </p:nvSpPr>
          <p:spPr>
            <a:xfrm>
              <a:off x="8122065" y="2195932"/>
              <a:ext cx="2210792" cy="2210792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sx="97000" sy="97000" algn="tl" rotWithShape="0">
                <a:prstClr val="black">
                  <a:alpha val="7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31984" y="2259414"/>
              <a:ext cx="1309374" cy="232636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600" dirty="0" smtClean="0">
                  <a:blipFill dpi="0" rotWithShape="1">
                    <a:blip r:embed="rId3"/>
                    <a:srcRect/>
                    <a:tile tx="0" ty="0" sx="100000" sy="100000" flip="none" algn="tl"/>
                  </a:blipFill>
                  <a:latin typeface="+mn-ea"/>
                  <a:cs typeface="+mn-ea"/>
                </a:rPr>
                <a:t>3</a:t>
              </a:r>
              <a:endParaRPr lang="zh-CN" altLang="en-US" sz="11600" dirty="0"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Adobe Gothic Std B" panose="020B0800000000000000" pitchFamily="34" charset="-128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60"/>
          <p:cNvSpPr>
            <a:spLocks noChangeArrowheads="1"/>
          </p:cNvSpPr>
          <p:nvPr/>
        </p:nvSpPr>
        <p:spPr bwMode="auto">
          <a:xfrm>
            <a:off x="1781652" y="1272828"/>
            <a:ext cx="24585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Xshell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的安装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00" name="矩形 60"/>
          <p:cNvSpPr>
            <a:spLocks noChangeArrowheads="1"/>
          </p:cNvSpPr>
          <p:nvPr/>
        </p:nvSpPr>
        <p:spPr bwMode="auto">
          <a:xfrm>
            <a:off x="2282190" y="1854835"/>
            <a:ext cx="62452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8FB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百度搜索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8FB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Xshell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8FB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，下载安装即可。选择默认下一步就可以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248FB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1285" y="142875"/>
            <a:ext cx="28994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n-ea"/>
                <a:cs typeface="+mn-ea"/>
              </a:rPr>
              <a:t>Xshell</a:t>
            </a:r>
            <a:r>
              <a:rPr lang="zh-CN" altLang="en-US" sz="2400" dirty="0">
                <a:solidFill>
                  <a:schemeClr val="lt1"/>
                </a:solidFill>
                <a:latin typeface="+mn-ea"/>
                <a:cs typeface="+mn-ea"/>
              </a:rPr>
              <a:t>的安装和使用</a:t>
            </a:r>
            <a:endParaRPr lang="zh-CN" altLang="en-US" sz="2400" dirty="0">
              <a:solidFill>
                <a:schemeClr val="lt1"/>
              </a:solidFill>
              <a:latin typeface="+mn-ea"/>
              <a:cs typeface="+mn-ea"/>
            </a:endParaRPr>
          </a:p>
        </p:txBody>
      </p:sp>
      <p:pic>
        <p:nvPicPr>
          <p:cNvPr id="2" name="图片 1" descr="11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2446020"/>
            <a:ext cx="5563235" cy="211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" name="矩形 71"/>
          <p:cNvSpPr/>
          <p:nvPr/>
        </p:nvSpPr>
        <p:spPr>
          <a:xfrm>
            <a:off x="285455" y="155745"/>
            <a:ext cx="3535680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  <a:cs typeface="+mn-ea"/>
              </a:rPr>
              <a:t>查看日志需要的准备工作</a:t>
            </a:r>
            <a:endParaRPr lang="en-US" altLang="zh-CN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41614" y="912571"/>
            <a:ext cx="4003412" cy="1322623"/>
            <a:chOff x="1625969" y="1299921"/>
            <a:chExt cx="4003412" cy="132262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 flipV="1">
              <a:off x="1625969" y="1299921"/>
              <a:ext cx="4003412" cy="13226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矩形 60"/>
            <p:cNvSpPr>
              <a:spLocks noChangeArrowheads="1"/>
            </p:cNvSpPr>
            <p:nvPr/>
          </p:nvSpPr>
          <p:spPr bwMode="auto">
            <a:xfrm>
              <a:off x="2067294" y="1964131"/>
              <a:ext cx="274447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>
                  <a:sym typeface="+mn-ea"/>
                </a:rPr>
                <a:t>1</a:t>
              </a:r>
              <a:r>
                <a:rPr lang="zh-CN" altLang="en-US">
                  <a:sym typeface="+mn-ea"/>
                </a:rPr>
                <a:t>、连接</a:t>
              </a:r>
              <a:r>
                <a:rPr lang="en-US" altLang="zh-CN">
                  <a:sym typeface="+mn-ea"/>
                </a:rPr>
                <a:t>vpc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05744" y="2186381"/>
            <a:ext cx="4003412" cy="1322623"/>
            <a:chOff x="1533259" y="1299921"/>
            <a:chExt cx="4003412" cy="132262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 flipV="1">
              <a:off x="1533259" y="1299921"/>
              <a:ext cx="4003412" cy="13226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矩形 60"/>
            <p:cNvSpPr>
              <a:spLocks noChangeArrowheads="1"/>
            </p:cNvSpPr>
            <p:nvPr/>
          </p:nvSpPr>
          <p:spPr bwMode="auto">
            <a:xfrm>
              <a:off x="2067294" y="1964131"/>
              <a:ext cx="274447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>
                  <a:sym typeface="+mn-ea"/>
                </a:rPr>
                <a:t>2</a:t>
              </a:r>
              <a:r>
                <a:rPr lang="zh-CN" altLang="en-US">
                  <a:sym typeface="+mn-ea"/>
                </a:rPr>
                <a:t>、确认自己的测试环境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41614" y="3547186"/>
            <a:ext cx="4003412" cy="1322623"/>
            <a:chOff x="1533259" y="1299921"/>
            <a:chExt cx="4003412" cy="132262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 flipV="1">
              <a:off x="1533259" y="1299921"/>
              <a:ext cx="4003412" cy="13226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矩形 60"/>
            <p:cNvSpPr>
              <a:spLocks noChangeArrowheads="1"/>
            </p:cNvSpPr>
            <p:nvPr/>
          </p:nvSpPr>
          <p:spPr bwMode="auto">
            <a:xfrm>
              <a:off x="1643749" y="1964131"/>
              <a:ext cx="37306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>
                  <a:sym typeface="+mn-ea"/>
                </a:rPr>
                <a:t>3</a:t>
              </a:r>
              <a:r>
                <a:rPr lang="zh-CN" altLang="en-US">
                  <a:sym typeface="+mn-ea"/>
                </a:rPr>
                <a:t>、</a:t>
              </a:r>
              <a:r>
                <a:rPr lang="en-US" altLang="zh-CN">
                  <a:sym typeface="+mn-ea"/>
                </a:rPr>
                <a:t>wiki</a:t>
              </a:r>
              <a:r>
                <a:rPr lang="zh-CN" altLang="en-US">
                  <a:sym typeface="+mn-ea"/>
                </a:rPr>
                <a:t>查看服务器的用户名和密码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97489" y="4765116"/>
            <a:ext cx="4003412" cy="1322623"/>
            <a:chOff x="1533259" y="1299921"/>
            <a:chExt cx="4003412" cy="13226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 flipV="1">
              <a:off x="1533259" y="1299921"/>
              <a:ext cx="4003412" cy="13226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1946644" y="1929841"/>
              <a:ext cx="30022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>
                  <a:sym typeface="+mn-ea"/>
                </a:rPr>
                <a:t>4</a:t>
              </a:r>
              <a:r>
                <a:rPr lang="zh-CN" altLang="en-US">
                  <a:sym typeface="+mn-ea"/>
                </a:rPr>
                <a:t>、与开发确认日志的路径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3"/>
  <p:tag name="MH_CATEGORY" val="#TuWHP#"/>
  <p:tag name="MH_LAYOUT" val="SubTitle"/>
  <p:tag name="MH" val="20151222093354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5"/>
  <p:tag name="MH_CATEGORY" val="#BingLLB#"/>
  <p:tag name="MH_LAYOUT" val="SubTitleDesc"/>
  <p:tag name="MH" val="20151218105918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5"/>
  <p:tag name="MH_CATEGORY" val="#BingLLB#"/>
  <p:tag name="MH_LAYOUT" val="SubTitleDesc"/>
  <p:tag name="MH" val="20151218105918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A000120140530A07KPBG</Template>
  <TotalTime>0</TotalTime>
  <Words>2475</Words>
  <Application>WPS 演示</Application>
  <PresentationFormat>自定义</PresentationFormat>
  <Paragraphs>239</Paragraphs>
  <Slides>26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华文琥珀</vt:lpstr>
      <vt:lpstr>Calibri</vt:lpstr>
      <vt:lpstr>Adventure Subtitles</vt:lpstr>
      <vt:lpstr>Adobe Gothic Std B</vt:lpstr>
      <vt:lpstr>微软雅黑</vt:lpstr>
      <vt:lpstr>Arial Unicode MS</vt:lpstr>
      <vt:lpstr>Playbill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41841</cp:lastModifiedBy>
  <cp:revision>31</cp:revision>
  <dcterms:created xsi:type="dcterms:W3CDTF">2018-01-23T04:38:00Z</dcterms:created>
  <dcterms:modified xsi:type="dcterms:W3CDTF">2018-02-09T03:34:27Z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